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20" r:id="rId2"/>
    <p:sldId id="378" r:id="rId3"/>
    <p:sldId id="434" r:id="rId4"/>
    <p:sldId id="433" r:id="rId5"/>
    <p:sldId id="421" r:id="rId6"/>
    <p:sldId id="423" r:id="rId7"/>
    <p:sldId id="424" r:id="rId8"/>
    <p:sldId id="425" r:id="rId9"/>
    <p:sldId id="426" r:id="rId10"/>
    <p:sldId id="427" r:id="rId11"/>
    <p:sldId id="428" r:id="rId12"/>
    <p:sldId id="429" r:id="rId13"/>
    <p:sldId id="430" r:id="rId14"/>
    <p:sldId id="431" r:id="rId15"/>
    <p:sldId id="432" r:id="rId16"/>
    <p:sldId id="408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95" autoAdjust="0"/>
  </p:normalViewPr>
  <p:slideViewPr>
    <p:cSldViewPr snapToGrid="0">
      <p:cViewPr varScale="1">
        <p:scale>
          <a:sx n="74" d="100"/>
          <a:sy n="74" d="100"/>
        </p:scale>
        <p:origin x="33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>
                <a:solidFill>
                  <a:schemeClr val="tx1"/>
                </a:solidFill>
              </a:rPr>
              <a:t>Height of Several Boys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38100">
                <a:solidFill>
                  <a:schemeClr val="tx1"/>
                </a:solidFill>
              </a:ln>
              <a:effectLst/>
            </c:spPr>
          </c:marker>
          <c:xVal>
            <c:numRef>
              <c:f>Sheet1!$A$1:$A$10</c:f>
              <c:numCache>
                <c:formatCode>General</c:formatCode>
                <c:ptCount val="10"/>
                <c:pt idx="0">
                  <c:v>11</c:v>
                </c:pt>
                <c:pt idx="1">
                  <c:v>10</c:v>
                </c:pt>
                <c:pt idx="2">
                  <c:v>8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7</c:v>
                </c:pt>
                <c:pt idx="7">
                  <c:v>12</c:v>
                </c:pt>
                <c:pt idx="8">
                  <c:v>6</c:v>
                </c:pt>
                <c:pt idx="9">
                  <c:v>5</c:v>
                </c:pt>
              </c:numCache>
            </c:numRef>
          </c:xVal>
          <c:yVal>
            <c:numRef>
              <c:f>Sheet1!$B$1:$B$10</c:f>
              <c:numCache>
                <c:formatCode>General</c:formatCode>
                <c:ptCount val="10"/>
                <c:pt idx="0">
                  <c:v>55</c:v>
                </c:pt>
                <c:pt idx="1">
                  <c:v>55</c:v>
                </c:pt>
                <c:pt idx="2">
                  <c:v>49</c:v>
                </c:pt>
                <c:pt idx="3">
                  <c:v>45</c:v>
                </c:pt>
                <c:pt idx="4">
                  <c:v>52</c:v>
                </c:pt>
                <c:pt idx="5">
                  <c:v>59</c:v>
                </c:pt>
                <c:pt idx="6">
                  <c:v>45</c:v>
                </c:pt>
                <c:pt idx="7">
                  <c:v>60</c:v>
                </c:pt>
                <c:pt idx="8">
                  <c:v>48</c:v>
                </c:pt>
                <c:pt idx="9">
                  <c:v>45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3279576"/>
        <c:axId val="318895048"/>
      </c:scatterChart>
      <c:valAx>
        <c:axId val="173279576"/>
        <c:scaling>
          <c:orientation val="minMax"/>
          <c:min val="4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8895048"/>
        <c:crosses val="autoZero"/>
        <c:crossBetween val="midCat"/>
      </c:valAx>
      <c:valAx>
        <c:axId val="318895048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Height (in inches)</a:t>
                </a:r>
                <a:endParaRPr lang="en-US" sz="2400" b="1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279576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>
                <a:solidFill>
                  <a:schemeClr val="tx1"/>
                </a:solidFill>
              </a:rPr>
              <a:t>Population of Clallam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38100">
                <a:solidFill>
                  <a:schemeClr val="tx1"/>
                </a:solidFill>
              </a:ln>
              <a:effectLst/>
            </c:spPr>
          </c:marker>
          <c:xVal>
            <c:numRef>
              <c:f>Sheet2!$A$1:$A$9</c:f>
              <c:numCache>
                <c:formatCode>General</c:formatCode>
                <c:ptCount val="9"/>
                <c:pt idx="0">
                  <c:v>1970</c:v>
                </c:pt>
                <c:pt idx="1">
                  <c:v>1975</c:v>
                </c:pt>
                <c:pt idx="2">
                  <c:v>1980</c:v>
                </c:pt>
                <c:pt idx="3">
                  <c:v>1985</c:v>
                </c:pt>
                <c:pt idx="4">
                  <c:v>1990</c:v>
                </c:pt>
                <c:pt idx="5">
                  <c:v>1995</c:v>
                </c:pt>
                <c:pt idx="6">
                  <c:v>2000</c:v>
                </c:pt>
                <c:pt idx="7">
                  <c:v>2005</c:v>
                </c:pt>
                <c:pt idx="8">
                  <c:v>2010</c:v>
                </c:pt>
              </c:numCache>
            </c:numRef>
          </c:xVal>
          <c:yVal>
            <c:numRef>
              <c:f>Sheet2!$B$1:$B$9</c:f>
              <c:numCache>
                <c:formatCode>General</c:formatCode>
                <c:ptCount val="9"/>
                <c:pt idx="0">
                  <c:v>35033</c:v>
                </c:pt>
                <c:pt idx="1">
                  <c:v>41256</c:v>
                </c:pt>
                <c:pt idx="2">
                  <c:v>51648</c:v>
                </c:pt>
                <c:pt idx="3">
                  <c:v>52068</c:v>
                </c:pt>
                <c:pt idx="4">
                  <c:v>56525</c:v>
                </c:pt>
                <c:pt idx="5">
                  <c:v>62108</c:v>
                </c:pt>
                <c:pt idx="6">
                  <c:v>64285</c:v>
                </c:pt>
                <c:pt idx="7">
                  <c:v>68749</c:v>
                </c:pt>
                <c:pt idx="8">
                  <c:v>71535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9708144"/>
        <c:axId val="229708536"/>
      </c:scatterChart>
      <c:valAx>
        <c:axId val="229708144"/>
        <c:scaling>
          <c:orientation val="minMax"/>
          <c:max val="2010"/>
          <c:min val="1970"/>
        </c:scaling>
        <c:delete val="0"/>
        <c:axPos val="b"/>
        <c:majorGridlines>
          <c:spPr>
            <a:ln w="12700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>
                    <a:solidFill>
                      <a:schemeClr val="tx1"/>
                    </a:solidFill>
                  </a:rPr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708536"/>
        <c:crosses val="autoZero"/>
        <c:crossBetween val="midCat"/>
        <c:majorUnit val="5"/>
      </c:valAx>
      <c:valAx>
        <c:axId val="229708536"/>
        <c:scaling>
          <c:orientation val="minMax"/>
          <c:max val="80000"/>
          <c:min val="30000"/>
        </c:scaling>
        <c:delete val="0"/>
        <c:axPos val="l"/>
        <c:majorGridlines>
          <c:spPr>
            <a:ln w="12700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>
                    <a:solidFill>
                      <a:schemeClr val="tx1"/>
                    </a:solidFill>
                  </a:rPr>
                  <a:t>Popoulation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708144"/>
        <c:crosses val="autoZero"/>
        <c:crossBetween val="midCat"/>
      </c:valAx>
      <c:spPr>
        <a:noFill/>
        <a:ln w="1270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>
                <a:solidFill>
                  <a:schemeClr val="tx1"/>
                </a:solidFill>
              </a:rPr>
              <a:t>Population of Clallam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38100">
                <a:solidFill>
                  <a:schemeClr val="tx1"/>
                </a:solidFill>
              </a:ln>
              <a:effectLst/>
            </c:spPr>
          </c:marker>
          <c:xVal>
            <c:numRef>
              <c:f>Sheet2!$A$1:$A$9</c:f>
              <c:numCache>
                <c:formatCode>General</c:formatCode>
                <c:ptCount val="9"/>
                <c:pt idx="0">
                  <c:v>1970</c:v>
                </c:pt>
                <c:pt idx="1">
                  <c:v>1975</c:v>
                </c:pt>
                <c:pt idx="2">
                  <c:v>1980</c:v>
                </c:pt>
                <c:pt idx="3">
                  <c:v>1985</c:v>
                </c:pt>
                <c:pt idx="4">
                  <c:v>1990</c:v>
                </c:pt>
                <c:pt idx="5">
                  <c:v>1995</c:v>
                </c:pt>
                <c:pt idx="6">
                  <c:v>2000</c:v>
                </c:pt>
                <c:pt idx="7">
                  <c:v>2005</c:v>
                </c:pt>
                <c:pt idx="8">
                  <c:v>2010</c:v>
                </c:pt>
              </c:numCache>
            </c:numRef>
          </c:xVal>
          <c:yVal>
            <c:numRef>
              <c:f>Sheet2!$B$1:$B$9</c:f>
              <c:numCache>
                <c:formatCode>General</c:formatCode>
                <c:ptCount val="9"/>
                <c:pt idx="0">
                  <c:v>35033</c:v>
                </c:pt>
                <c:pt idx="1">
                  <c:v>41256</c:v>
                </c:pt>
                <c:pt idx="2">
                  <c:v>51648</c:v>
                </c:pt>
                <c:pt idx="3">
                  <c:v>52068</c:v>
                </c:pt>
                <c:pt idx="4">
                  <c:v>56525</c:v>
                </c:pt>
                <c:pt idx="5">
                  <c:v>62108</c:v>
                </c:pt>
                <c:pt idx="6">
                  <c:v>64285</c:v>
                </c:pt>
                <c:pt idx="7">
                  <c:v>68749</c:v>
                </c:pt>
                <c:pt idx="8">
                  <c:v>71535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9709320"/>
        <c:axId val="229709712"/>
      </c:scatterChart>
      <c:valAx>
        <c:axId val="229709320"/>
        <c:scaling>
          <c:orientation val="minMax"/>
          <c:max val="2010"/>
          <c:min val="1970"/>
        </c:scaling>
        <c:delete val="0"/>
        <c:axPos val="b"/>
        <c:majorGridlines>
          <c:spPr>
            <a:ln w="12700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>
                    <a:solidFill>
                      <a:schemeClr val="tx1"/>
                    </a:solidFill>
                  </a:rPr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709712"/>
        <c:crosses val="autoZero"/>
        <c:crossBetween val="midCat"/>
        <c:majorUnit val="5"/>
      </c:valAx>
      <c:valAx>
        <c:axId val="229709712"/>
        <c:scaling>
          <c:orientation val="minMax"/>
          <c:max val="80000"/>
          <c:min val="30000"/>
        </c:scaling>
        <c:delete val="0"/>
        <c:axPos val="l"/>
        <c:majorGridlines>
          <c:spPr>
            <a:ln w="12700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>
                    <a:solidFill>
                      <a:schemeClr val="tx1"/>
                    </a:solidFill>
                  </a:rPr>
                  <a:t>Popoulation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709320"/>
        <c:crosses val="autoZero"/>
        <c:crossBetween val="midCat"/>
      </c:valAx>
      <c:spPr>
        <a:noFill/>
        <a:ln w="1270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>
                <a:solidFill>
                  <a:schemeClr val="tx1"/>
                </a:solidFill>
              </a:rPr>
              <a:t>Height of Several Boys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38100">
                <a:solidFill>
                  <a:schemeClr val="tx1"/>
                </a:solidFill>
              </a:ln>
              <a:effectLst/>
            </c:spPr>
          </c:marker>
          <c:xVal>
            <c:numRef>
              <c:f>Sheet1!$A$1:$A$10</c:f>
              <c:numCache>
                <c:formatCode>General</c:formatCode>
                <c:ptCount val="10"/>
                <c:pt idx="0">
                  <c:v>11</c:v>
                </c:pt>
                <c:pt idx="1">
                  <c:v>10</c:v>
                </c:pt>
                <c:pt idx="2">
                  <c:v>8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7</c:v>
                </c:pt>
                <c:pt idx="7">
                  <c:v>12</c:v>
                </c:pt>
                <c:pt idx="8">
                  <c:v>6</c:v>
                </c:pt>
                <c:pt idx="9">
                  <c:v>5</c:v>
                </c:pt>
              </c:numCache>
            </c:numRef>
          </c:xVal>
          <c:yVal>
            <c:numRef>
              <c:f>Sheet1!$B$1:$B$10</c:f>
              <c:numCache>
                <c:formatCode>General</c:formatCode>
                <c:ptCount val="10"/>
                <c:pt idx="0">
                  <c:v>55</c:v>
                </c:pt>
                <c:pt idx="1">
                  <c:v>55</c:v>
                </c:pt>
                <c:pt idx="2">
                  <c:v>49</c:v>
                </c:pt>
                <c:pt idx="3">
                  <c:v>45</c:v>
                </c:pt>
                <c:pt idx="4">
                  <c:v>52</c:v>
                </c:pt>
                <c:pt idx="5">
                  <c:v>59</c:v>
                </c:pt>
                <c:pt idx="6">
                  <c:v>45</c:v>
                </c:pt>
                <c:pt idx="7">
                  <c:v>60</c:v>
                </c:pt>
                <c:pt idx="8">
                  <c:v>48</c:v>
                </c:pt>
                <c:pt idx="9">
                  <c:v>45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9145008"/>
        <c:axId val="319145400"/>
      </c:scatterChart>
      <c:valAx>
        <c:axId val="319145008"/>
        <c:scaling>
          <c:orientation val="minMax"/>
          <c:min val="4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145400"/>
        <c:crosses val="autoZero"/>
        <c:crossBetween val="midCat"/>
      </c:valAx>
      <c:valAx>
        <c:axId val="319145400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Height (in inches)</a:t>
                </a:r>
                <a:endParaRPr lang="en-US" sz="2400" b="1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14500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>
                <a:solidFill>
                  <a:schemeClr val="tx1"/>
                </a:solidFill>
              </a:rPr>
              <a:t>Height of Several Boys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38100">
                <a:solidFill>
                  <a:schemeClr val="tx1"/>
                </a:solidFill>
              </a:ln>
              <a:effectLst/>
            </c:spPr>
          </c:marker>
          <c:xVal>
            <c:numRef>
              <c:f>Sheet1!$A$1:$A$10</c:f>
              <c:numCache>
                <c:formatCode>General</c:formatCode>
                <c:ptCount val="10"/>
                <c:pt idx="0">
                  <c:v>11</c:v>
                </c:pt>
                <c:pt idx="1">
                  <c:v>10</c:v>
                </c:pt>
                <c:pt idx="2">
                  <c:v>8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7</c:v>
                </c:pt>
                <c:pt idx="7">
                  <c:v>12</c:v>
                </c:pt>
                <c:pt idx="8">
                  <c:v>6</c:v>
                </c:pt>
                <c:pt idx="9">
                  <c:v>5</c:v>
                </c:pt>
              </c:numCache>
            </c:numRef>
          </c:xVal>
          <c:yVal>
            <c:numRef>
              <c:f>Sheet1!$B$1:$B$10</c:f>
              <c:numCache>
                <c:formatCode>General</c:formatCode>
                <c:ptCount val="10"/>
                <c:pt idx="0">
                  <c:v>55</c:v>
                </c:pt>
                <c:pt idx="1">
                  <c:v>55</c:v>
                </c:pt>
                <c:pt idx="2">
                  <c:v>49</c:v>
                </c:pt>
                <c:pt idx="3">
                  <c:v>45</c:v>
                </c:pt>
                <c:pt idx="4">
                  <c:v>52</c:v>
                </c:pt>
                <c:pt idx="5">
                  <c:v>59</c:v>
                </c:pt>
                <c:pt idx="6">
                  <c:v>45</c:v>
                </c:pt>
                <c:pt idx="7">
                  <c:v>60</c:v>
                </c:pt>
                <c:pt idx="8">
                  <c:v>48</c:v>
                </c:pt>
                <c:pt idx="9">
                  <c:v>45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9146184"/>
        <c:axId val="319146576"/>
      </c:scatterChart>
      <c:valAx>
        <c:axId val="319146184"/>
        <c:scaling>
          <c:orientation val="minMax"/>
          <c:min val="4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146576"/>
        <c:crosses val="autoZero"/>
        <c:crossBetween val="midCat"/>
      </c:valAx>
      <c:valAx>
        <c:axId val="319146576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Height (in inches)</a:t>
                </a:r>
                <a:endParaRPr lang="en-US" sz="2400" b="1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146184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>
                <a:solidFill>
                  <a:schemeClr val="tx1"/>
                </a:solidFill>
              </a:rPr>
              <a:t>Height of Several Boys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38100">
                <a:solidFill>
                  <a:schemeClr val="tx1"/>
                </a:solidFill>
              </a:ln>
              <a:effectLst/>
            </c:spPr>
          </c:marker>
          <c:xVal>
            <c:numRef>
              <c:f>Sheet1!$A$1:$A$10</c:f>
              <c:numCache>
                <c:formatCode>General</c:formatCode>
                <c:ptCount val="10"/>
                <c:pt idx="0">
                  <c:v>11</c:v>
                </c:pt>
                <c:pt idx="1">
                  <c:v>10</c:v>
                </c:pt>
                <c:pt idx="2">
                  <c:v>8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7</c:v>
                </c:pt>
                <c:pt idx="7">
                  <c:v>12</c:v>
                </c:pt>
                <c:pt idx="8">
                  <c:v>6</c:v>
                </c:pt>
                <c:pt idx="9">
                  <c:v>5</c:v>
                </c:pt>
              </c:numCache>
            </c:numRef>
          </c:xVal>
          <c:yVal>
            <c:numRef>
              <c:f>Sheet1!$B$1:$B$10</c:f>
              <c:numCache>
                <c:formatCode>General</c:formatCode>
                <c:ptCount val="10"/>
                <c:pt idx="0">
                  <c:v>55</c:v>
                </c:pt>
                <c:pt idx="1">
                  <c:v>55</c:v>
                </c:pt>
                <c:pt idx="2">
                  <c:v>49</c:v>
                </c:pt>
                <c:pt idx="3">
                  <c:v>45</c:v>
                </c:pt>
                <c:pt idx="4">
                  <c:v>52</c:v>
                </c:pt>
                <c:pt idx="5">
                  <c:v>59</c:v>
                </c:pt>
                <c:pt idx="6">
                  <c:v>45</c:v>
                </c:pt>
                <c:pt idx="7">
                  <c:v>60</c:v>
                </c:pt>
                <c:pt idx="8">
                  <c:v>48</c:v>
                </c:pt>
                <c:pt idx="9">
                  <c:v>45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9147360"/>
        <c:axId val="319147752"/>
      </c:scatterChart>
      <c:valAx>
        <c:axId val="319147360"/>
        <c:scaling>
          <c:orientation val="minMax"/>
          <c:min val="4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147752"/>
        <c:crosses val="autoZero"/>
        <c:crossBetween val="midCat"/>
      </c:valAx>
      <c:valAx>
        <c:axId val="319147752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Height (in inches)</a:t>
                </a:r>
                <a:endParaRPr lang="en-US" sz="2400" b="1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147360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>
                <a:solidFill>
                  <a:schemeClr val="tx1"/>
                </a:solidFill>
              </a:rPr>
              <a:t>Height of Several Boys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38100">
                <a:solidFill>
                  <a:schemeClr val="tx1"/>
                </a:solidFill>
              </a:ln>
              <a:effectLst/>
            </c:spPr>
          </c:marker>
          <c:xVal>
            <c:numRef>
              <c:f>Sheet1!$A$1:$A$10</c:f>
              <c:numCache>
                <c:formatCode>General</c:formatCode>
                <c:ptCount val="10"/>
                <c:pt idx="0">
                  <c:v>11</c:v>
                </c:pt>
                <c:pt idx="1">
                  <c:v>10</c:v>
                </c:pt>
                <c:pt idx="2">
                  <c:v>8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7</c:v>
                </c:pt>
                <c:pt idx="7">
                  <c:v>12</c:v>
                </c:pt>
                <c:pt idx="8">
                  <c:v>6</c:v>
                </c:pt>
                <c:pt idx="9">
                  <c:v>5</c:v>
                </c:pt>
              </c:numCache>
            </c:numRef>
          </c:xVal>
          <c:yVal>
            <c:numRef>
              <c:f>Sheet1!$B$1:$B$10</c:f>
              <c:numCache>
                <c:formatCode>General</c:formatCode>
                <c:ptCount val="10"/>
                <c:pt idx="0">
                  <c:v>55</c:v>
                </c:pt>
                <c:pt idx="1">
                  <c:v>55</c:v>
                </c:pt>
                <c:pt idx="2">
                  <c:v>49</c:v>
                </c:pt>
                <c:pt idx="3">
                  <c:v>45</c:v>
                </c:pt>
                <c:pt idx="4">
                  <c:v>52</c:v>
                </c:pt>
                <c:pt idx="5">
                  <c:v>59</c:v>
                </c:pt>
                <c:pt idx="6">
                  <c:v>45</c:v>
                </c:pt>
                <c:pt idx="7">
                  <c:v>60</c:v>
                </c:pt>
                <c:pt idx="8">
                  <c:v>48</c:v>
                </c:pt>
                <c:pt idx="9">
                  <c:v>45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9148536"/>
        <c:axId val="230001848"/>
      </c:scatterChart>
      <c:valAx>
        <c:axId val="319148536"/>
        <c:scaling>
          <c:orientation val="minMax"/>
          <c:min val="4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001848"/>
        <c:crosses val="autoZero"/>
        <c:crossBetween val="midCat"/>
      </c:valAx>
      <c:valAx>
        <c:axId val="230001848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Height (in inches)</a:t>
                </a:r>
                <a:endParaRPr lang="en-US" sz="2400" b="1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148536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>
                <a:solidFill>
                  <a:schemeClr val="tx1"/>
                </a:solidFill>
              </a:rPr>
              <a:t>Height of Several Boys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38100">
                <a:solidFill>
                  <a:schemeClr val="tx1"/>
                </a:solidFill>
              </a:ln>
              <a:effectLst/>
            </c:spPr>
          </c:marker>
          <c:xVal>
            <c:numRef>
              <c:f>Sheet1!$A$1:$A$10</c:f>
              <c:numCache>
                <c:formatCode>General</c:formatCode>
                <c:ptCount val="10"/>
                <c:pt idx="0">
                  <c:v>11</c:v>
                </c:pt>
                <c:pt idx="1">
                  <c:v>10</c:v>
                </c:pt>
                <c:pt idx="2">
                  <c:v>8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7</c:v>
                </c:pt>
                <c:pt idx="7">
                  <c:v>12</c:v>
                </c:pt>
                <c:pt idx="8">
                  <c:v>6</c:v>
                </c:pt>
                <c:pt idx="9">
                  <c:v>5</c:v>
                </c:pt>
              </c:numCache>
            </c:numRef>
          </c:xVal>
          <c:yVal>
            <c:numRef>
              <c:f>Sheet1!$B$1:$B$10</c:f>
              <c:numCache>
                <c:formatCode>General</c:formatCode>
                <c:ptCount val="10"/>
                <c:pt idx="0">
                  <c:v>55</c:v>
                </c:pt>
                <c:pt idx="1">
                  <c:v>55</c:v>
                </c:pt>
                <c:pt idx="2">
                  <c:v>49</c:v>
                </c:pt>
                <c:pt idx="3">
                  <c:v>45</c:v>
                </c:pt>
                <c:pt idx="4">
                  <c:v>52</c:v>
                </c:pt>
                <c:pt idx="5">
                  <c:v>59</c:v>
                </c:pt>
                <c:pt idx="6">
                  <c:v>45</c:v>
                </c:pt>
                <c:pt idx="7">
                  <c:v>60</c:v>
                </c:pt>
                <c:pt idx="8">
                  <c:v>48</c:v>
                </c:pt>
                <c:pt idx="9">
                  <c:v>45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0002632"/>
        <c:axId val="230003024"/>
      </c:scatterChart>
      <c:valAx>
        <c:axId val="230002632"/>
        <c:scaling>
          <c:orientation val="minMax"/>
          <c:min val="4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003024"/>
        <c:crosses val="autoZero"/>
        <c:crossBetween val="midCat"/>
      </c:valAx>
      <c:valAx>
        <c:axId val="230003024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Height (in inches)</a:t>
                </a:r>
                <a:endParaRPr lang="en-US" sz="2400" b="1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002632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>
                <a:solidFill>
                  <a:schemeClr val="tx1"/>
                </a:solidFill>
              </a:rPr>
              <a:t>Height of Several Boys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38100">
                <a:solidFill>
                  <a:schemeClr val="tx1"/>
                </a:solidFill>
              </a:ln>
              <a:effectLst/>
            </c:spPr>
          </c:marker>
          <c:xVal>
            <c:numRef>
              <c:f>Sheet1!$A$1:$A$10</c:f>
              <c:numCache>
                <c:formatCode>General</c:formatCode>
                <c:ptCount val="10"/>
                <c:pt idx="0">
                  <c:v>11</c:v>
                </c:pt>
                <c:pt idx="1">
                  <c:v>10</c:v>
                </c:pt>
                <c:pt idx="2">
                  <c:v>8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7</c:v>
                </c:pt>
                <c:pt idx="7">
                  <c:v>12</c:v>
                </c:pt>
                <c:pt idx="8">
                  <c:v>6</c:v>
                </c:pt>
                <c:pt idx="9">
                  <c:v>5</c:v>
                </c:pt>
              </c:numCache>
            </c:numRef>
          </c:xVal>
          <c:yVal>
            <c:numRef>
              <c:f>Sheet1!$B$1:$B$10</c:f>
              <c:numCache>
                <c:formatCode>General</c:formatCode>
                <c:ptCount val="10"/>
                <c:pt idx="0">
                  <c:v>55</c:v>
                </c:pt>
                <c:pt idx="1">
                  <c:v>55</c:v>
                </c:pt>
                <c:pt idx="2">
                  <c:v>49</c:v>
                </c:pt>
                <c:pt idx="3">
                  <c:v>45</c:v>
                </c:pt>
                <c:pt idx="4">
                  <c:v>52</c:v>
                </c:pt>
                <c:pt idx="5">
                  <c:v>59</c:v>
                </c:pt>
                <c:pt idx="6">
                  <c:v>45</c:v>
                </c:pt>
                <c:pt idx="7">
                  <c:v>60</c:v>
                </c:pt>
                <c:pt idx="8">
                  <c:v>48</c:v>
                </c:pt>
                <c:pt idx="9">
                  <c:v>45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0003808"/>
        <c:axId val="230004200"/>
      </c:scatterChart>
      <c:valAx>
        <c:axId val="230003808"/>
        <c:scaling>
          <c:orientation val="minMax"/>
          <c:min val="4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004200"/>
        <c:crosses val="autoZero"/>
        <c:crossBetween val="midCat"/>
      </c:valAx>
      <c:valAx>
        <c:axId val="230004200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Height (in inches)</a:t>
                </a:r>
                <a:endParaRPr lang="en-US" sz="2400" b="1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00380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>
                <a:solidFill>
                  <a:schemeClr val="tx1"/>
                </a:solidFill>
              </a:rPr>
              <a:t>Population of Clallam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38100">
                <a:solidFill>
                  <a:schemeClr val="tx1"/>
                </a:solidFill>
              </a:ln>
              <a:effectLst/>
            </c:spPr>
          </c:marker>
          <c:xVal>
            <c:numRef>
              <c:f>Sheet2!$A$1:$A$9</c:f>
              <c:numCache>
                <c:formatCode>General</c:formatCode>
                <c:ptCount val="9"/>
                <c:pt idx="0">
                  <c:v>1970</c:v>
                </c:pt>
                <c:pt idx="1">
                  <c:v>1975</c:v>
                </c:pt>
                <c:pt idx="2">
                  <c:v>1980</c:v>
                </c:pt>
                <c:pt idx="3">
                  <c:v>1985</c:v>
                </c:pt>
                <c:pt idx="4">
                  <c:v>1990</c:v>
                </c:pt>
                <c:pt idx="5">
                  <c:v>1995</c:v>
                </c:pt>
                <c:pt idx="6">
                  <c:v>2000</c:v>
                </c:pt>
                <c:pt idx="7">
                  <c:v>2005</c:v>
                </c:pt>
                <c:pt idx="8">
                  <c:v>2010</c:v>
                </c:pt>
              </c:numCache>
            </c:numRef>
          </c:xVal>
          <c:yVal>
            <c:numRef>
              <c:f>Sheet2!$B$1:$B$9</c:f>
              <c:numCache>
                <c:formatCode>General</c:formatCode>
                <c:ptCount val="9"/>
                <c:pt idx="0">
                  <c:v>35033</c:v>
                </c:pt>
                <c:pt idx="1">
                  <c:v>41256</c:v>
                </c:pt>
                <c:pt idx="2">
                  <c:v>51648</c:v>
                </c:pt>
                <c:pt idx="3">
                  <c:v>52068</c:v>
                </c:pt>
                <c:pt idx="4">
                  <c:v>56525</c:v>
                </c:pt>
                <c:pt idx="5">
                  <c:v>62108</c:v>
                </c:pt>
                <c:pt idx="6">
                  <c:v>64285</c:v>
                </c:pt>
                <c:pt idx="7">
                  <c:v>68749</c:v>
                </c:pt>
                <c:pt idx="8">
                  <c:v>71535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0004984"/>
        <c:axId val="230005376"/>
      </c:scatterChart>
      <c:valAx>
        <c:axId val="230004984"/>
        <c:scaling>
          <c:orientation val="minMax"/>
          <c:max val="2010"/>
          <c:min val="1970"/>
        </c:scaling>
        <c:delete val="0"/>
        <c:axPos val="b"/>
        <c:majorGridlines>
          <c:spPr>
            <a:ln w="12700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>
                    <a:solidFill>
                      <a:schemeClr val="tx1"/>
                    </a:solidFill>
                  </a:rPr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005376"/>
        <c:crosses val="autoZero"/>
        <c:crossBetween val="midCat"/>
        <c:majorUnit val="5"/>
      </c:valAx>
      <c:valAx>
        <c:axId val="230005376"/>
        <c:scaling>
          <c:orientation val="minMax"/>
          <c:max val="80000"/>
          <c:min val="30000"/>
        </c:scaling>
        <c:delete val="0"/>
        <c:axPos val="l"/>
        <c:majorGridlines>
          <c:spPr>
            <a:ln w="12700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>
                    <a:solidFill>
                      <a:schemeClr val="tx1"/>
                    </a:solidFill>
                  </a:rPr>
                  <a:t>Popoulation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004984"/>
        <c:crosses val="autoZero"/>
        <c:crossBetween val="midCat"/>
      </c:valAx>
      <c:spPr>
        <a:noFill/>
        <a:ln w="1270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>
                <a:solidFill>
                  <a:schemeClr val="tx1"/>
                </a:solidFill>
              </a:rPr>
              <a:t>Population of Clallam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38100">
                <a:solidFill>
                  <a:schemeClr val="tx1"/>
                </a:solidFill>
              </a:ln>
              <a:effectLst/>
            </c:spPr>
          </c:marker>
          <c:xVal>
            <c:numRef>
              <c:f>Sheet2!$A$1:$A$9</c:f>
              <c:numCache>
                <c:formatCode>General</c:formatCode>
                <c:ptCount val="9"/>
                <c:pt idx="0">
                  <c:v>1970</c:v>
                </c:pt>
                <c:pt idx="1">
                  <c:v>1975</c:v>
                </c:pt>
                <c:pt idx="2">
                  <c:v>1980</c:v>
                </c:pt>
                <c:pt idx="3">
                  <c:v>1985</c:v>
                </c:pt>
                <c:pt idx="4">
                  <c:v>1990</c:v>
                </c:pt>
                <c:pt idx="5">
                  <c:v>1995</c:v>
                </c:pt>
                <c:pt idx="6">
                  <c:v>2000</c:v>
                </c:pt>
                <c:pt idx="7">
                  <c:v>2005</c:v>
                </c:pt>
                <c:pt idx="8">
                  <c:v>2010</c:v>
                </c:pt>
              </c:numCache>
            </c:numRef>
          </c:xVal>
          <c:yVal>
            <c:numRef>
              <c:f>Sheet2!$B$1:$B$9</c:f>
              <c:numCache>
                <c:formatCode>General</c:formatCode>
                <c:ptCount val="9"/>
                <c:pt idx="0">
                  <c:v>35033</c:v>
                </c:pt>
                <c:pt idx="1">
                  <c:v>41256</c:v>
                </c:pt>
                <c:pt idx="2">
                  <c:v>51648</c:v>
                </c:pt>
                <c:pt idx="3">
                  <c:v>52068</c:v>
                </c:pt>
                <c:pt idx="4">
                  <c:v>56525</c:v>
                </c:pt>
                <c:pt idx="5">
                  <c:v>62108</c:v>
                </c:pt>
                <c:pt idx="6">
                  <c:v>64285</c:v>
                </c:pt>
                <c:pt idx="7">
                  <c:v>68749</c:v>
                </c:pt>
                <c:pt idx="8">
                  <c:v>71535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9706968"/>
        <c:axId val="229707360"/>
      </c:scatterChart>
      <c:valAx>
        <c:axId val="229706968"/>
        <c:scaling>
          <c:orientation val="minMax"/>
          <c:max val="2010"/>
          <c:min val="1970"/>
        </c:scaling>
        <c:delete val="0"/>
        <c:axPos val="b"/>
        <c:majorGridlines>
          <c:spPr>
            <a:ln w="12700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>
                    <a:solidFill>
                      <a:schemeClr val="tx1"/>
                    </a:solidFill>
                  </a:rPr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707360"/>
        <c:crosses val="autoZero"/>
        <c:crossBetween val="midCat"/>
        <c:majorUnit val="5"/>
      </c:valAx>
      <c:valAx>
        <c:axId val="229707360"/>
        <c:scaling>
          <c:orientation val="minMax"/>
          <c:max val="80000"/>
          <c:min val="30000"/>
        </c:scaling>
        <c:delete val="0"/>
        <c:axPos val="l"/>
        <c:majorGridlines>
          <c:spPr>
            <a:ln w="12700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>
                    <a:solidFill>
                      <a:schemeClr val="tx1"/>
                    </a:solidFill>
                  </a:rPr>
                  <a:t>Popoulation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706968"/>
        <c:crosses val="autoZero"/>
        <c:crossBetween val="midCat"/>
      </c:valAx>
      <c:spPr>
        <a:noFill/>
        <a:ln w="1270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19482-C262-48F9-BF85-FCC0BD93815D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8FB6E-6DF2-455A-A63A-F4F65AA283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96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B71C1A8-C8A3-44FA-BB03-086E6D158B2B}" type="datetimeFigureOut">
              <a:rPr lang="en-US"/>
              <a:pPr>
                <a:defRPr/>
              </a:pPr>
              <a:t>11/16/2015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6CE09B3-9317-4ED0-B184-304898AB9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6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BA66A-CBEA-445F-BF8D-5D59F6AF3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3BF5E-4BA3-48C5-88B3-7E498C7D4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AB3F4-1146-4D61-B0BA-06EC351FD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DE393-814D-44E2-A43B-41A9F83B9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C5CD0-2A56-496A-9DA5-B65865BE7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C8234-A8C8-406E-AF44-849C00476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E26BF-DA7B-41CA-84A3-6290943E3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ACA02-41E6-46CB-9638-AA57E2926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E6991-6349-4AC4-8A4C-D20DD56D4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7DF0F-3854-490C-AC80-FA836A7A0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01360-FE06-4CD7-BF3C-139E2AA19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20225EC-E372-4100-AE07-03EAAAFA6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2206" y="1277706"/>
                <a:ext cx="10767337" cy="45817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457200" indent="-457200">
                  <a:spcAft>
                    <a:spcPts val="2400"/>
                  </a:spcAft>
                </a:pPr>
                <a:r>
                  <a:rPr lang="en-US" sz="3000" b="0" dirty="0" smtClean="0">
                    <a:latin typeface="Arial Rounded MT Bold" panose="020F0704030504030204" pitchFamily="34" charset="0"/>
                  </a:rPr>
                  <a:t>Bell Work:</a:t>
                </a:r>
              </a:p>
              <a:p>
                <a:pPr marL="457200" indent="-457200">
                  <a:spcAft>
                    <a:spcPts val="2400"/>
                  </a:spcAft>
                </a:pPr>
                <a:r>
                  <a:rPr lang="en-US" sz="3000" dirty="0" smtClean="0">
                    <a:latin typeface="Arial Rounded MT Bold" panose="020F0704030504030204" pitchFamily="34" charset="0"/>
                  </a:rPr>
                  <a:t>1.	What type is this linear function?</a:t>
                </a:r>
              </a:p>
              <a:p>
                <a:pPr marL="457200" indent="-457200">
                  <a:spcAft>
                    <a:spcPts val="2400"/>
                  </a:spcAft>
                </a:pPr>
                <a:r>
                  <a:rPr lang="en-US" sz="3000" dirty="0" smtClean="0">
                    <a:latin typeface="Arial Rounded MT Bold" panose="020F0704030504030204" pitchFamily="34" charset="0"/>
                  </a:rPr>
                  <a:t>2.</a:t>
                </a:r>
                <a:r>
                  <a:rPr lang="en-US" sz="3000" dirty="0">
                    <a:latin typeface="Arial Rounded MT Bold" panose="020F0704030504030204" pitchFamily="34" charset="0"/>
                  </a:rPr>
                  <a:t>	</a:t>
                </a:r>
                <a:r>
                  <a:rPr lang="en-US" sz="3000" dirty="0" smtClean="0">
                    <a:latin typeface="Arial Rounded MT Bold" panose="020F0704030504030204" pitchFamily="34" charset="0"/>
                  </a:rPr>
                  <a:t>What is the slope of the line with an equation of      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+7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18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?</m:t>
                    </m:r>
                  </m:oMath>
                </a14:m>
                <a:endParaRPr lang="en-US" sz="2800" dirty="0">
                  <a:latin typeface="Arial Rounded MT Bold" panose="020F0704030504030204" pitchFamily="34" charset="0"/>
                </a:endParaRPr>
              </a:p>
              <a:p>
                <a:pPr marL="457200" indent="-457200">
                  <a:spcAft>
                    <a:spcPts val="2400"/>
                  </a:spcAft>
                </a:pPr>
                <a:r>
                  <a:rPr lang="en-US" sz="3000" dirty="0" smtClean="0">
                    <a:latin typeface="Arial Rounded MT Bold" panose="020F0704030504030204" pitchFamily="34" charset="0"/>
                  </a:rPr>
                  <a:t>3</a:t>
                </a:r>
                <a:r>
                  <a:rPr lang="en-US" sz="3000" dirty="0">
                    <a:latin typeface="Arial Rounded MT Bold" panose="020F0704030504030204" pitchFamily="34" charset="0"/>
                  </a:rPr>
                  <a:t>.	</a:t>
                </a:r>
                <a:r>
                  <a:rPr lang="en-US" sz="3000" dirty="0" smtClean="0">
                    <a:latin typeface="Arial Rounded MT Bold" panose="020F0704030504030204" pitchFamily="34" charset="0"/>
                  </a:rPr>
                  <a:t>What is the equation in slope-intercept form of a line that has a slope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Arial Rounded MT Bold" panose="020F0704030504030204" pitchFamily="34" charset="0"/>
                  </a:rPr>
                  <a:t> and goes through (-9, 5)?</a:t>
                </a:r>
                <a:endParaRPr lang="en-US" sz="2800" dirty="0">
                  <a:latin typeface="Arial Rounded MT Bold" panose="020F0704030504030204" pitchFamily="34" charset="0"/>
                </a:endParaRPr>
              </a:p>
              <a:p>
                <a:pPr marL="457200" indent="-457200">
                  <a:spcAft>
                    <a:spcPts val="2400"/>
                  </a:spcAft>
                </a:pPr>
                <a:r>
                  <a:rPr lang="en-US" sz="3000" dirty="0" smtClean="0">
                    <a:latin typeface="Arial Rounded MT Bold" panose="020F0704030504030204" pitchFamily="34" charset="0"/>
                  </a:rPr>
                  <a:t>4.	What is the range for the linear parent function?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206" y="1277706"/>
                <a:ext cx="10767337" cy="4581767"/>
              </a:xfrm>
              <a:prstGeom prst="rect">
                <a:avLst/>
              </a:prstGeom>
              <a:blipFill rotWithShape="0">
                <a:blip r:embed="rId2"/>
                <a:stretch>
                  <a:fillRect l="-2152" t="-2796" b="-4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952817" y="2023646"/>
                <a:ext cx="335232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457200" indent="-457200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=−20</m:t>
                      </m:r>
                    </m:oMath>
                  </m:oMathPara>
                </a14:m>
                <a:endParaRPr lang="en-US" sz="3200" dirty="0">
                  <a:latin typeface="Arial Rounded MT Bold" panose="020F070403050403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817" y="2023646"/>
                <a:ext cx="3352326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066800" y="242880"/>
            <a:ext cx="10058400" cy="64633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sz="3600" b="1" kern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a typeface="ＭＳ Ｐゴシック" panose="020B0600070205080204" pitchFamily="34" charset="-128"/>
              </a:rPr>
              <a:t>Scatter Plots</a:t>
            </a:r>
          </a:p>
        </p:txBody>
      </p:sp>
    </p:spTree>
    <p:extLst>
      <p:ext uri="{BB962C8B-B14F-4D97-AF65-F5344CB8AC3E}">
        <p14:creationId xmlns:p14="http://schemas.microsoft.com/office/powerpoint/2010/main" val="240672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66800" y="242880"/>
            <a:ext cx="10058400" cy="64633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sz="3600" b="1" kern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a typeface="ＭＳ Ｐゴシック" panose="020B0600070205080204" pitchFamily="34" charset="-128"/>
              </a:rPr>
              <a:t>Scatter Plots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1570140"/>
              </p:ext>
            </p:extLst>
          </p:nvPr>
        </p:nvGraphicFramePr>
        <p:xfrm>
          <a:off x="5315919" y="1328979"/>
          <a:ext cx="6475708" cy="4606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514940" y="1328979"/>
            <a:ext cx="4608603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57200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What is a possible height of a 15 year old?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6574846" y="2266641"/>
            <a:ext cx="4550354" cy="2552103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5"/>
              <p:cNvSpPr txBox="1">
                <a:spLocks noChangeArrowheads="1"/>
              </p:cNvSpPr>
              <p:nvPr/>
            </p:nvSpPr>
            <p:spPr bwMode="auto">
              <a:xfrm>
                <a:off x="431506" y="2585832"/>
                <a:ext cx="4692037" cy="569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defTabSz="457200"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=2.5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+30</m:t>
                      </m:r>
                    </m:oMath>
                  </m:oMathPara>
                </a14:m>
                <a:endParaRPr lang="en-US" sz="3200" kern="0" dirty="0" smtClean="0">
                  <a:latin typeface="Arial Rounded MT Bold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1506" y="2585832"/>
                <a:ext cx="4692037" cy="5693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5"/>
              <p:cNvSpPr txBox="1">
                <a:spLocks noChangeArrowheads="1"/>
              </p:cNvSpPr>
              <p:nvPr/>
            </p:nvSpPr>
            <p:spPr bwMode="auto">
              <a:xfrm>
                <a:off x="473222" y="3347721"/>
                <a:ext cx="4692037" cy="569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defTabSz="457200"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=2.5</m:t>
                      </m:r>
                      <m:d>
                        <m:dPr>
                          <m:ctrlPr>
                            <a:rPr lang="en-US" sz="3200" b="0" i="1" kern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kern="0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d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+30=67.5</m:t>
                      </m:r>
                    </m:oMath>
                  </m:oMathPara>
                </a14:m>
                <a:endParaRPr lang="en-US" sz="3200" kern="0" dirty="0" smtClean="0">
                  <a:latin typeface="Arial Rounded MT Bold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3222" y="3347721"/>
                <a:ext cx="4692037" cy="5693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5"/>
          <p:cNvSpPr txBox="1">
            <a:spLocks noChangeArrowheads="1"/>
          </p:cNvSpPr>
          <p:nvPr/>
        </p:nvSpPr>
        <p:spPr bwMode="auto">
          <a:xfrm>
            <a:off x="611128" y="4279931"/>
            <a:ext cx="4608603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57200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He would be about 67.5 inches tall.</a:t>
            </a:r>
          </a:p>
        </p:txBody>
      </p:sp>
    </p:spTree>
    <p:extLst>
      <p:ext uri="{BB962C8B-B14F-4D97-AF65-F5344CB8AC3E}">
        <p14:creationId xmlns:p14="http://schemas.microsoft.com/office/powerpoint/2010/main" val="222955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build="p"/>
      <p:bldP spid="14" grpId="0" build="p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66800" y="242880"/>
            <a:ext cx="10058400" cy="64633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sz="3600" b="1" kern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a typeface="ＭＳ Ｐゴシック" panose="020B0600070205080204" pitchFamily="34" charset="-128"/>
              </a:rPr>
              <a:t>Scatter Plots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1570140"/>
              </p:ext>
            </p:extLst>
          </p:nvPr>
        </p:nvGraphicFramePr>
        <p:xfrm>
          <a:off x="5315919" y="1328979"/>
          <a:ext cx="6475708" cy="4606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514940" y="1328979"/>
            <a:ext cx="4608603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57200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How old would a 72 inch boy be?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6574846" y="2266641"/>
            <a:ext cx="4550354" cy="2552103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5"/>
              <p:cNvSpPr txBox="1">
                <a:spLocks noChangeArrowheads="1"/>
              </p:cNvSpPr>
              <p:nvPr/>
            </p:nvSpPr>
            <p:spPr bwMode="auto">
              <a:xfrm>
                <a:off x="431506" y="2585832"/>
                <a:ext cx="4692037" cy="569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defTabSz="457200"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=2.5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+30</m:t>
                      </m:r>
                    </m:oMath>
                  </m:oMathPara>
                </a14:m>
                <a:endParaRPr lang="en-US" sz="3200" kern="0" dirty="0" smtClean="0">
                  <a:latin typeface="Arial Rounded MT Bold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1506" y="2585832"/>
                <a:ext cx="4692037" cy="5693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5"/>
              <p:cNvSpPr txBox="1">
                <a:spLocks noChangeArrowheads="1"/>
              </p:cNvSpPr>
              <p:nvPr/>
            </p:nvSpPr>
            <p:spPr bwMode="auto">
              <a:xfrm>
                <a:off x="473222" y="3347721"/>
                <a:ext cx="4692037" cy="569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defTabSz="457200"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0" kern="0" smtClean="0">
                          <a:latin typeface="Cambria Math" panose="02040503050406030204" pitchFamily="18" charset="0"/>
                        </a:rPr>
                        <m:t>72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=2.5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+30</m:t>
                      </m:r>
                    </m:oMath>
                  </m:oMathPara>
                </a14:m>
                <a:endParaRPr lang="en-US" sz="3200" kern="0" dirty="0" smtClean="0">
                  <a:latin typeface="Arial Rounded MT Bold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3222" y="3347721"/>
                <a:ext cx="4692037" cy="5693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5"/>
          <p:cNvSpPr txBox="1">
            <a:spLocks noChangeArrowheads="1"/>
          </p:cNvSpPr>
          <p:nvPr/>
        </p:nvSpPr>
        <p:spPr bwMode="auto">
          <a:xfrm>
            <a:off x="611128" y="5443408"/>
            <a:ext cx="4608603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57200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He would be almost 17 years old.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5"/>
              <p:cNvSpPr txBox="1">
                <a:spLocks noChangeArrowheads="1"/>
              </p:cNvSpPr>
              <p:nvPr/>
            </p:nvSpPr>
            <p:spPr bwMode="auto">
              <a:xfrm>
                <a:off x="473221" y="4109610"/>
                <a:ext cx="4692037" cy="569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defTabSz="457200"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kern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3200" b="0" i="0" kern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=2.5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200" kern="0" dirty="0" smtClean="0">
                  <a:latin typeface="Arial Rounded MT Bold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3221" y="4109610"/>
                <a:ext cx="4692037" cy="5693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5"/>
              <p:cNvSpPr txBox="1">
                <a:spLocks noChangeArrowheads="1"/>
              </p:cNvSpPr>
              <p:nvPr/>
            </p:nvSpPr>
            <p:spPr bwMode="auto">
              <a:xfrm>
                <a:off x="514940" y="4772374"/>
                <a:ext cx="4692037" cy="569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defTabSz="457200"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16.8=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200" kern="0" dirty="0" smtClean="0">
                  <a:latin typeface="Arial Rounded MT Bold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4940" y="4772374"/>
                <a:ext cx="4692037" cy="5693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080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build="p"/>
      <p:bldP spid="14" grpId="0" build="p"/>
      <p:bldP spid="15" grpId="0"/>
      <p:bldP spid="11" grpId="0" build="p"/>
      <p:bldP spid="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68089"/>
              </p:ext>
            </p:extLst>
          </p:nvPr>
        </p:nvGraphicFramePr>
        <p:xfrm>
          <a:off x="4760687" y="1328979"/>
          <a:ext cx="7094474" cy="4302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66800" y="242880"/>
            <a:ext cx="10058400" cy="64633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sz="3600" b="1" kern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a typeface="ＭＳ Ｐゴシック" panose="020B0600070205080204" pitchFamily="34" charset="-128"/>
              </a:rPr>
              <a:t>Scatter Plots</a:t>
            </a: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514941" y="1328979"/>
            <a:ext cx="405706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57200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What would be a good line of best fit?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5776686" y="2313865"/>
            <a:ext cx="5927913" cy="2016631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66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68089"/>
              </p:ext>
            </p:extLst>
          </p:nvPr>
        </p:nvGraphicFramePr>
        <p:xfrm>
          <a:off x="4760687" y="1328979"/>
          <a:ext cx="7094474" cy="4302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66800" y="242880"/>
            <a:ext cx="10058400" cy="64633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sz="3600" b="1" kern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a typeface="ＭＳ Ｐゴシック" panose="020B0600070205080204" pitchFamily="34" charset="-128"/>
              </a:rPr>
              <a:t>Scatter Plots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5776686" y="2313865"/>
            <a:ext cx="5927913" cy="2016631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514940" y="1328979"/>
            <a:ext cx="4608603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57200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What is the linear function of the line?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5"/>
              <p:cNvSpPr txBox="1">
                <a:spLocks noChangeArrowheads="1"/>
              </p:cNvSpPr>
              <p:nvPr/>
            </p:nvSpPr>
            <p:spPr bwMode="auto">
              <a:xfrm>
                <a:off x="280942" y="2753632"/>
                <a:ext cx="4329181" cy="1012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defTabSz="457200"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kern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kern="0" smtClean="0">
                              <a:latin typeface="Cambria Math" panose="02040503050406030204" pitchFamily="18" charset="0"/>
                            </a:rPr>
                            <m:t>69,000−52,000</m:t>
                          </m:r>
                        </m:num>
                        <m:den>
                          <m:r>
                            <a:rPr lang="en-US" sz="3200" b="0" i="1" kern="0" smtClean="0">
                              <a:latin typeface="Cambria Math" panose="02040503050406030204" pitchFamily="18" charset="0"/>
                            </a:rPr>
                            <m:t>2005−1985</m:t>
                          </m:r>
                        </m:den>
                      </m:f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kern="0" dirty="0" smtClean="0">
                  <a:latin typeface="Arial Rounded MT Bold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0942" y="2753632"/>
                <a:ext cx="4329181" cy="101213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5"/>
              <p:cNvSpPr txBox="1">
                <a:spLocks noChangeArrowheads="1"/>
              </p:cNvSpPr>
              <p:nvPr/>
            </p:nvSpPr>
            <p:spPr bwMode="auto">
              <a:xfrm>
                <a:off x="280942" y="4886995"/>
                <a:ext cx="5278027" cy="569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defTabSz="457200"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0" kern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52,000=850(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−1985)</m:t>
                      </m:r>
                    </m:oMath>
                  </m:oMathPara>
                </a14:m>
                <a:endParaRPr lang="en-US" sz="3200" kern="0" dirty="0" smtClean="0">
                  <a:latin typeface="Arial Rounded MT Bold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0942" y="4886995"/>
                <a:ext cx="5278027" cy="5693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5"/>
              <p:cNvSpPr txBox="1">
                <a:spLocks noChangeArrowheads="1"/>
              </p:cNvSpPr>
              <p:nvPr/>
            </p:nvSpPr>
            <p:spPr bwMode="auto">
              <a:xfrm>
                <a:off x="280942" y="3825315"/>
                <a:ext cx="4329181" cy="1002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defTabSz="457200"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kern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kern="0" smtClean="0">
                              <a:latin typeface="Cambria Math" panose="02040503050406030204" pitchFamily="18" charset="0"/>
                            </a:rPr>
                            <m:t>17,000</m:t>
                          </m:r>
                        </m:num>
                        <m:den>
                          <m:r>
                            <a:rPr lang="en-US" sz="3200" b="0" i="1" kern="0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=850</m:t>
                      </m:r>
                    </m:oMath>
                  </m:oMathPara>
                </a14:m>
                <a:endParaRPr lang="en-US" sz="3200" kern="0" dirty="0" smtClean="0">
                  <a:latin typeface="Arial Rounded MT Bold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0942" y="3825315"/>
                <a:ext cx="4329181" cy="100213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5"/>
              <p:cNvSpPr txBox="1">
                <a:spLocks noChangeArrowheads="1"/>
              </p:cNvSpPr>
              <p:nvPr/>
            </p:nvSpPr>
            <p:spPr bwMode="auto">
              <a:xfrm>
                <a:off x="280942" y="5515928"/>
                <a:ext cx="5698943" cy="569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defTabSz="457200"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0" kern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52,000=850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−1687250</m:t>
                      </m:r>
                    </m:oMath>
                  </m:oMathPara>
                </a14:m>
                <a:endParaRPr lang="en-US" sz="3200" kern="0" dirty="0" smtClean="0">
                  <a:latin typeface="Arial Rounded MT Bold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0942" y="5515928"/>
                <a:ext cx="5698943" cy="5693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5"/>
              <p:cNvSpPr txBox="1">
                <a:spLocks noChangeArrowheads="1"/>
              </p:cNvSpPr>
              <p:nvPr/>
            </p:nvSpPr>
            <p:spPr bwMode="auto">
              <a:xfrm>
                <a:off x="280942" y="6144861"/>
                <a:ext cx="5698943" cy="569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defTabSz="457200"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=850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−1635250</m:t>
                      </m:r>
                    </m:oMath>
                  </m:oMathPara>
                </a14:m>
                <a:endParaRPr lang="en-US" sz="3200" kern="0" dirty="0" smtClean="0">
                  <a:latin typeface="Arial Rounded MT Bold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0942" y="6144861"/>
                <a:ext cx="5698943" cy="5693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292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9" grpId="0" build="p"/>
      <p:bldP spid="13" grpId="0" build="p"/>
      <p:bldP spid="14" grpId="0" build="p"/>
      <p:bldP spid="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68089"/>
              </p:ext>
            </p:extLst>
          </p:nvPr>
        </p:nvGraphicFramePr>
        <p:xfrm>
          <a:off x="4760687" y="1328979"/>
          <a:ext cx="7094474" cy="4302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66800" y="242880"/>
            <a:ext cx="10058400" cy="64633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sz="3600" b="1" kern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a typeface="ＭＳ Ｐゴシック" panose="020B0600070205080204" pitchFamily="34" charset="-128"/>
              </a:rPr>
              <a:t>Scatter Plots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5776686" y="2313865"/>
            <a:ext cx="5927913" cy="2016631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514940" y="1328979"/>
            <a:ext cx="4608603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57200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What might be the population be today?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5"/>
              <p:cNvSpPr txBox="1">
                <a:spLocks noChangeArrowheads="1"/>
              </p:cNvSpPr>
              <p:nvPr/>
            </p:nvSpPr>
            <p:spPr bwMode="auto">
              <a:xfrm>
                <a:off x="389709" y="2617890"/>
                <a:ext cx="4023360" cy="569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defTabSz="457200"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=850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−1635250</m:t>
                      </m:r>
                    </m:oMath>
                  </m:oMathPara>
                </a14:m>
                <a:endParaRPr lang="en-US" sz="3200" kern="0" dirty="0" smtClean="0">
                  <a:latin typeface="Arial Rounded MT Bold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9709" y="2617890"/>
                <a:ext cx="4023360" cy="5693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5"/>
              <p:cNvSpPr txBox="1">
                <a:spLocks noChangeArrowheads="1"/>
              </p:cNvSpPr>
              <p:nvPr/>
            </p:nvSpPr>
            <p:spPr bwMode="auto">
              <a:xfrm>
                <a:off x="21046" y="3372833"/>
                <a:ext cx="4760687" cy="569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defTabSz="457200"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=850(2015)−1635250</m:t>
                      </m:r>
                    </m:oMath>
                  </m:oMathPara>
                </a14:m>
                <a:endParaRPr lang="en-US" sz="3200" kern="0" dirty="0" smtClean="0">
                  <a:latin typeface="Arial Rounded MT Bold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046" y="3372833"/>
                <a:ext cx="4760687" cy="5693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5"/>
              <p:cNvSpPr txBox="1">
                <a:spLocks noChangeArrowheads="1"/>
              </p:cNvSpPr>
              <p:nvPr/>
            </p:nvSpPr>
            <p:spPr bwMode="auto">
              <a:xfrm>
                <a:off x="21046" y="4127777"/>
                <a:ext cx="4760687" cy="569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defTabSz="457200"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=77500</m:t>
                      </m:r>
                    </m:oMath>
                  </m:oMathPara>
                </a14:m>
                <a:endParaRPr lang="en-US" sz="3200" kern="0" dirty="0" smtClean="0">
                  <a:latin typeface="Arial Rounded MT Bold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046" y="4127777"/>
                <a:ext cx="4760687" cy="5693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5"/>
          <p:cNvSpPr txBox="1">
            <a:spLocks noChangeArrowheads="1"/>
          </p:cNvSpPr>
          <p:nvPr/>
        </p:nvSpPr>
        <p:spPr bwMode="auto">
          <a:xfrm>
            <a:off x="514940" y="4882721"/>
            <a:ext cx="4608603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57200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The population might be 77,500.</a:t>
            </a:r>
          </a:p>
        </p:txBody>
      </p:sp>
    </p:spTree>
    <p:extLst>
      <p:ext uri="{BB962C8B-B14F-4D97-AF65-F5344CB8AC3E}">
        <p14:creationId xmlns:p14="http://schemas.microsoft.com/office/powerpoint/2010/main" val="18633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 build="p"/>
      <p:bldP spid="11" grpId="0" build="p"/>
      <p:bldP spid="12" grpId="0" build="p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68089"/>
              </p:ext>
            </p:extLst>
          </p:nvPr>
        </p:nvGraphicFramePr>
        <p:xfrm>
          <a:off x="4760687" y="1328979"/>
          <a:ext cx="7094474" cy="4302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66800" y="242880"/>
            <a:ext cx="10058400" cy="64633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sz="3600" b="1" kern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a typeface="ＭＳ Ｐゴシック" panose="020B0600070205080204" pitchFamily="34" charset="-128"/>
              </a:rPr>
              <a:t>Scatter Plots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5776686" y="2313865"/>
            <a:ext cx="5927913" cy="2016631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514940" y="1328979"/>
            <a:ext cx="4608603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57200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When will the population be 80,000?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5"/>
              <p:cNvSpPr txBox="1">
                <a:spLocks noChangeArrowheads="1"/>
              </p:cNvSpPr>
              <p:nvPr/>
            </p:nvSpPr>
            <p:spPr bwMode="auto">
              <a:xfrm>
                <a:off x="389709" y="2495354"/>
                <a:ext cx="4023360" cy="569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defTabSz="457200"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=850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−1635250</m:t>
                      </m:r>
                    </m:oMath>
                  </m:oMathPara>
                </a14:m>
                <a:endParaRPr lang="en-US" sz="3200" kern="0" dirty="0" smtClean="0">
                  <a:latin typeface="Arial Rounded MT Bold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9709" y="2495354"/>
                <a:ext cx="4023360" cy="5693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5"/>
              <p:cNvSpPr txBox="1">
                <a:spLocks noChangeArrowheads="1"/>
              </p:cNvSpPr>
              <p:nvPr/>
            </p:nvSpPr>
            <p:spPr bwMode="auto">
              <a:xfrm>
                <a:off x="21046" y="3246231"/>
                <a:ext cx="4760687" cy="569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defTabSz="457200"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0" kern="0" smtClean="0">
                          <a:latin typeface="Cambria Math" panose="02040503050406030204" pitchFamily="18" charset="0"/>
                        </a:rPr>
                        <m:t>80,000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=850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−1635250</m:t>
                      </m:r>
                    </m:oMath>
                  </m:oMathPara>
                </a14:m>
                <a:endParaRPr lang="en-US" sz="3200" kern="0" dirty="0" smtClean="0">
                  <a:latin typeface="Arial Rounded MT Bold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046" y="3246231"/>
                <a:ext cx="4760687" cy="5693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5"/>
          <p:cNvSpPr txBox="1">
            <a:spLocks noChangeArrowheads="1"/>
          </p:cNvSpPr>
          <p:nvPr/>
        </p:nvSpPr>
        <p:spPr bwMode="auto">
          <a:xfrm>
            <a:off x="514940" y="5498863"/>
            <a:ext cx="5697174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57200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The population might be 80,000 at the end of 201.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5"/>
              <p:cNvSpPr txBox="1">
                <a:spLocks noChangeArrowheads="1"/>
              </p:cNvSpPr>
              <p:nvPr/>
            </p:nvSpPr>
            <p:spPr bwMode="auto">
              <a:xfrm>
                <a:off x="0" y="3997108"/>
                <a:ext cx="4760687" cy="569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defTabSz="457200"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1715250=850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200" kern="0" dirty="0" smtClean="0">
                  <a:latin typeface="Arial Rounded MT Bold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997108"/>
                <a:ext cx="4760687" cy="5693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5"/>
              <p:cNvSpPr txBox="1">
                <a:spLocks noChangeArrowheads="1"/>
              </p:cNvSpPr>
              <p:nvPr/>
            </p:nvSpPr>
            <p:spPr bwMode="auto">
              <a:xfrm>
                <a:off x="21046" y="4747985"/>
                <a:ext cx="4760687" cy="569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defTabSz="457200"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i="1" kern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017.9=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200" kern="0" dirty="0" smtClean="0">
                  <a:latin typeface="Arial Rounded MT Bold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046" y="4747985"/>
                <a:ext cx="4760687" cy="5693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284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 build="p"/>
      <p:bldP spid="11" grpId="0" build="p"/>
      <p:bldP spid="17" grpId="0"/>
      <p:bldP spid="10" grpId="0" build="p"/>
      <p:bldP spid="1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17632" y="1459281"/>
            <a:ext cx="11036812" cy="1415772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defTabSz="457200" eaLnBrk="1" hangingPunct="1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en-US" sz="3600" dirty="0" smtClean="0">
                <a:latin typeface="Arial Rounded MT Bold" panose="020F0704030504030204" pitchFamily="34" charset="0"/>
              </a:rPr>
              <a:t>Assignment:</a:t>
            </a:r>
          </a:p>
          <a:p>
            <a:pPr marL="914400" indent="-914400" defTabSz="45720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3600" dirty="0">
                <a:latin typeface="Arial Rounded MT Bold" panose="020F0704030504030204" pitchFamily="34" charset="0"/>
              </a:rPr>
              <a:t>	</a:t>
            </a:r>
            <a:r>
              <a:rPr lang="en-US" sz="3600" dirty="0" smtClean="0">
                <a:latin typeface="Arial Rounded MT Bold" panose="020F0704030504030204" pitchFamily="34" charset="0"/>
              </a:rPr>
              <a:t>FLUENCY PRACTICE:	Scatter Plots</a:t>
            </a:r>
            <a:endParaRPr lang="en-US" sz="3600" dirty="0" smtClean="0">
              <a:latin typeface="Arial Rounded MT Bold" pitchFamily="34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066800" y="242880"/>
            <a:ext cx="10058400" cy="64633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sz="3600" b="1" kern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a typeface="ＭＳ Ｐゴシック" panose="020B0600070205080204" pitchFamily="34" charset="-128"/>
              </a:rPr>
              <a:t>Scatter Plots</a:t>
            </a:r>
          </a:p>
        </p:txBody>
      </p:sp>
    </p:spTree>
    <p:extLst>
      <p:ext uri="{BB962C8B-B14F-4D97-AF65-F5344CB8AC3E}">
        <p14:creationId xmlns:p14="http://schemas.microsoft.com/office/powerpoint/2010/main" val="10903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14940" y="1224112"/>
            <a:ext cx="5357826" cy="2462213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defTabSz="45720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3200" dirty="0" smtClean="0">
                <a:latin typeface="Arial Rounded MT Bold" pitchFamily="34" charset="0"/>
                <a:cs typeface="Times New Roman" pitchFamily="18" charset="0"/>
              </a:rPr>
              <a:t>You will find the line of best fit of scatter plots, find the equation of the line of best fit, and use the equation to solve word problems.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66800" y="242880"/>
            <a:ext cx="10058400" cy="64633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sz="3600" b="1" kern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a typeface="ＭＳ Ｐゴシック" panose="020B0600070205080204" pitchFamily="34" charset="-128"/>
              </a:rPr>
              <a:t>Scatter Plots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031865" y="1224112"/>
            <a:ext cx="4572000" cy="5061693"/>
            <a:chOff x="7031865" y="1224112"/>
            <a:chExt cx="4572000" cy="506169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981" r="5564"/>
            <a:stretch/>
          </p:blipFill>
          <p:spPr bwMode="auto">
            <a:xfrm>
              <a:off x="7031865" y="1224112"/>
              <a:ext cx="4572000" cy="5061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" name="Straight Arrow Connector 2"/>
            <p:cNvCxnSpPr/>
            <p:nvPr/>
          </p:nvCxnSpPr>
          <p:spPr>
            <a:xfrm flipV="1">
              <a:off x="8075054" y="1774666"/>
              <a:ext cx="3206839" cy="2748719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5"/>
              <p:cNvSpPr txBox="1">
                <a:spLocks noChangeArrowheads="1"/>
              </p:cNvSpPr>
              <p:nvPr/>
            </p:nvSpPr>
            <p:spPr bwMode="auto">
              <a:xfrm>
                <a:off x="514940" y="4238691"/>
                <a:ext cx="4692037" cy="1000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defTabSz="457200"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kern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kern="0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en-US" sz="3200" b="0" i="1" kern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200" b="0" i="1" kern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kern="0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en-US" sz="3200" b="0" i="1" kern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3200" kern="0" dirty="0" smtClean="0">
                  <a:latin typeface="Arial Rounded MT Bold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4940" y="4238691"/>
                <a:ext cx="4692037" cy="100033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232229" y="5626893"/>
            <a:ext cx="8519885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57200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If a debater practiced for 7 hours a week, he or she should win about 27 debates.</a:t>
            </a:r>
          </a:p>
        </p:txBody>
      </p:sp>
    </p:spTree>
    <p:extLst>
      <p:ext uri="{BB962C8B-B14F-4D97-AF65-F5344CB8AC3E}">
        <p14:creationId xmlns:p14="http://schemas.microsoft.com/office/powerpoint/2010/main" val="334657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  <p:bldP spid="7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14940" y="1224112"/>
            <a:ext cx="5357826" cy="1477328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defTabSz="45720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3200" dirty="0" smtClean="0">
                <a:latin typeface="Arial Rounded MT Bold" pitchFamily="34" charset="0"/>
                <a:cs typeface="Times New Roman" pitchFamily="18" charset="0"/>
              </a:rPr>
              <a:t>Scatter plots help to find trends in a population</a:t>
            </a:r>
            <a:r>
              <a:rPr lang="en-US" sz="3200" dirty="0">
                <a:latin typeface="Arial Rounded MT Bold" pitchFamily="34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Arial Rounded MT Bold" pitchFamily="34" charset="0"/>
                <a:cs typeface="Times New Roman" pitchFamily="18" charset="0"/>
              </a:rPr>
              <a:t>and helps to find correlations.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66800" y="242880"/>
            <a:ext cx="10058400" cy="64633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sz="3600" b="1" kern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a typeface="ＭＳ Ｐゴシック" panose="020B0600070205080204" pitchFamily="34" charset="-128"/>
              </a:rPr>
              <a:t>Scatter Plots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1" r="5564"/>
          <a:stretch/>
        </p:blipFill>
        <p:spPr bwMode="auto">
          <a:xfrm>
            <a:off x="7031865" y="1224112"/>
            <a:ext cx="4572000" cy="5061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8075054" y="1774666"/>
            <a:ext cx="3206839" cy="2748719"/>
          </a:xfrm>
          <a:prstGeom prst="straightConnector1">
            <a:avLst/>
          </a:prstGeom>
          <a:ln w="3810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95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14940" y="1224112"/>
            <a:ext cx="3461974" cy="1477328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defTabSz="45720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3200" dirty="0" smtClean="0">
                <a:latin typeface="Arial Rounded MT Bold" pitchFamily="34" charset="0"/>
                <a:cs typeface="Times New Roman" pitchFamily="18" charset="0"/>
              </a:rPr>
              <a:t>Scatter Plots have different correlations.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66800" y="242880"/>
            <a:ext cx="10058400" cy="64633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sz="3600" b="1" kern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a typeface="ＭＳ Ｐゴシック" panose="020B0600070205080204" pitchFamily="34" charset="-128"/>
              </a:rPr>
              <a:t>Scatter Plots</a:t>
            </a:r>
          </a:p>
        </p:txBody>
      </p:sp>
      <p:pic>
        <p:nvPicPr>
          <p:cNvPr id="2" name="Picture 2" descr="http://www.learnerator.com/blog/wp-content/uploads/2014/11/scatter-plot-shapea.bm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21"/>
          <a:stretch/>
        </p:blipFill>
        <p:spPr bwMode="auto">
          <a:xfrm>
            <a:off x="4475843" y="1011921"/>
            <a:ext cx="739140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learnerator.com/blog/wp-content/uploads/2014/11/scatter-plot-shapea.bm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362" r="34094"/>
          <a:stretch/>
        </p:blipFill>
        <p:spPr bwMode="auto">
          <a:xfrm>
            <a:off x="4475843" y="3947889"/>
            <a:ext cx="4871357" cy="2879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475843" y="3265717"/>
            <a:ext cx="2258786" cy="5370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56665" y="3265717"/>
            <a:ext cx="2258786" cy="5370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75843" y="6290357"/>
            <a:ext cx="2258786" cy="5370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56665" y="6290357"/>
            <a:ext cx="2258786" cy="5370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624335" y="3292241"/>
            <a:ext cx="2258786" cy="5370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5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  <p:bldP spid="4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66800" y="242880"/>
            <a:ext cx="10058400" cy="64633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sz="3600" b="1" kern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a typeface="ＭＳ Ｐゴシック" panose="020B0600070205080204" pitchFamily="34" charset="-128"/>
              </a:rPr>
              <a:t>Scatter Plots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025598"/>
              </p:ext>
            </p:extLst>
          </p:nvPr>
        </p:nvGraphicFramePr>
        <p:xfrm>
          <a:off x="5315919" y="1328979"/>
          <a:ext cx="6475708" cy="4606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514940" y="1328979"/>
            <a:ext cx="4608603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57200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The Line of Best Fit:</a:t>
            </a:r>
          </a:p>
          <a:p>
            <a:pPr defTabSz="457200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goes </a:t>
            </a: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through 2 points</a:t>
            </a: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,</a:t>
            </a:r>
          </a:p>
          <a:p>
            <a:pPr defTabSz="457200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is </a:t>
            </a: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close to all the other points</a:t>
            </a: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,</a:t>
            </a:r>
          </a:p>
          <a:p>
            <a:pPr defTabSz="457200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half </a:t>
            </a: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of the rest of the points are </a:t>
            </a: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above, and</a:t>
            </a:r>
          </a:p>
          <a:p>
            <a:pPr defTabSz="457200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half </a:t>
            </a: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of the rest are below.</a:t>
            </a:r>
          </a:p>
        </p:txBody>
      </p:sp>
    </p:spTree>
    <p:extLst>
      <p:ext uri="{BB962C8B-B14F-4D97-AF65-F5344CB8AC3E}">
        <p14:creationId xmlns:p14="http://schemas.microsoft.com/office/powerpoint/2010/main" val="240703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66800" y="242880"/>
            <a:ext cx="10058400" cy="64633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sz="3600" b="1" kern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a typeface="ＭＳ Ｐゴシック" panose="020B0600070205080204" pitchFamily="34" charset="-128"/>
              </a:rPr>
              <a:t>Scatter Plots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025598"/>
              </p:ext>
            </p:extLst>
          </p:nvPr>
        </p:nvGraphicFramePr>
        <p:xfrm>
          <a:off x="5315919" y="1328979"/>
          <a:ext cx="6475708" cy="4606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514940" y="2620747"/>
            <a:ext cx="460860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57200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This is not a good line of best fit since 5 are above and 2 are below.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6066971" y="2815773"/>
            <a:ext cx="5679087" cy="182879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2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66800" y="242880"/>
            <a:ext cx="10058400" cy="64633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sz="3600" b="1" kern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a typeface="ＭＳ Ｐゴシック" panose="020B0600070205080204" pitchFamily="34" charset="-128"/>
              </a:rPr>
              <a:t>Scatter Plots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025598"/>
              </p:ext>
            </p:extLst>
          </p:nvPr>
        </p:nvGraphicFramePr>
        <p:xfrm>
          <a:off x="5315919" y="1328979"/>
          <a:ext cx="6475708" cy="4606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514940" y="2620747"/>
            <a:ext cx="4608603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57200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This is not a good line of best fit since the line not close to several points.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6110514" y="3018971"/>
            <a:ext cx="5704115" cy="1291773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28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66800" y="242880"/>
            <a:ext cx="10058400" cy="64633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sz="3600" b="1" kern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a typeface="ＭＳ Ｐゴシック" panose="020B0600070205080204" pitchFamily="34" charset="-128"/>
              </a:rPr>
              <a:t>Scatter Plots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025598"/>
              </p:ext>
            </p:extLst>
          </p:nvPr>
        </p:nvGraphicFramePr>
        <p:xfrm>
          <a:off x="5315919" y="1328979"/>
          <a:ext cx="6475708" cy="4606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514940" y="2620747"/>
            <a:ext cx="4608603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57200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This is a good line of best fit.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6574846" y="2266641"/>
            <a:ext cx="4550354" cy="2552103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60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66800" y="242880"/>
            <a:ext cx="10058400" cy="64633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sz="3600" b="1" kern="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a typeface="ＭＳ Ｐゴシック" panose="020B0600070205080204" pitchFamily="34" charset="-128"/>
              </a:rPr>
              <a:t>Scatter Plots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1570140"/>
              </p:ext>
            </p:extLst>
          </p:nvPr>
        </p:nvGraphicFramePr>
        <p:xfrm>
          <a:off x="5315919" y="1328979"/>
          <a:ext cx="6475708" cy="4606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514940" y="1328979"/>
            <a:ext cx="4608603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57200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3200" kern="0" dirty="0" smtClean="0">
                <a:latin typeface="Arial Rounded MT Bold" pitchFamily="34" charset="0"/>
                <a:cs typeface="Times New Roman" pitchFamily="18" charset="0"/>
              </a:rPr>
              <a:t>What is the linear function of the line?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5"/>
              <p:cNvSpPr txBox="1">
                <a:spLocks noChangeArrowheads="1"/>
              </p:cNvSpPr>
              <p:nvPr/>
            </p:nvSpPr>
            <p:spPr bwMode="auto">
              <a:xfrm>
                <a:off x="937011" y="2753632"/>
                <a:ext cx="3681026" cy="1012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defTabSz="457200"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kern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kern="0" smtClean="0">
                              <a:latin typeface="Cambria Math" panose="02040503050406030204" pitchFamily="18" charset="0"/>
                            </a:rPr>
                            <m:t>55−45</m:t>
                          </m:r>
                        </m:num>
                        <m:den>
                          <m:r>
                            <a:rPr lang="en-US" sz="3200" b="0" i="1" kern="0" smtClean="0">
                              <a:latin typeface="Cambria Math" panose="02040503050406030204" pitchFamily="18" charset="0"/>
                            </a:rPr>
                            <m:t>10−6</m:t>
                          </m:r>
                        </m:den>
                      </m:f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kern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kern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3200" b="0" i="1" kern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=2.5</m:t>
                      </m:r>
                    </m:oMath>
                  </m:oMathPara>
                </a14:m>
                <a:endParaRPr lang="en-US" sz="3200" kern="0" dirty="0" smtClean="0">
                  <a:latin typeface="Arial Rounded MT Bold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7011" y="2753632"/>
                <a:ext cx="3681026" cy="101213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5"/>
              <p:cNvSpPr txBox="1">
                <a:spLocks noChangeArrowheads="1"/>
              </p:cNvSpPr>
              <p:nvPr/>
            </p:nvSpPr>
            <p:spPr bwMode="auto">
              <a:xfrm>
                <a:off x="431506" y="4008865"/>
                <a:ext cx="4692037" cy="569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defTabSz="457200"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0" kern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45=2.5(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−6)</m:t>
                      </m:r>
                    </m:oMath>
                  </m:oMathPara>
                </a14:m>
                <a:endParaRPr lang="en-US" sz="3200" kern="0" dirty="0" smtClean="0">
                  <a:latin typeface="Arial Rounded MT Bold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1506" y="4008865"/>
                <a:ext cx="4692037" cy="5693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5"/>
              <p:cNvSpPr txBox="1">
                <a:spLocks noChangeArrowheads="1"/>
              </p:cNvSpPr>
              <p:nvPr/>
            </p:nvSpPr>
            <p:spPr bwMode="auto">
              <a:xfrm>
                <a:off x="431506" y="4821348"/>
                <a:ext cx="4692037" cy="569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defTabSz="457200"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0" kern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45=2.5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−15</m:t>
                      </m:r>
                    </m:oMath>
                  </m:oMathPara>
                </a14:m>
                <a:endParaRPr lang="en-US" sz="3200" kern="0" dirty="0" smtClean="0">
                  <a:latin typeface="Arial Rounded MT Bold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1506" y="4821348"/>
                <a:ext cx="4692037" cy="5693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5"/>
              <p:cNvSpPr txBox="1">
                <a:spLocks noChangeArrowheads="1"/>
              </p:cNvSpPr>
              <p:nvPr/>
            </p:nvSpPr>
            <p:spPr bwMode="auto">
              <a:xfrm>
                <a:off x="431506" y="5633832"/>
                <a:ext cx="4692037" cy="569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8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defTabSz="457200" eaLnBrk="1" hangingPunct="1">
                  <a:spcBef>
                    <a:spcPts val="0"/>
                  </a:spcBef>
                  <a:spcAft>
                    <a:spcPts val="600"/>
                  </a:spcAft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=2.5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kern="0" smtClean="0">
                          <a:latin typeface="Cambria Math" panose="02040503050406030204" pitchFamily="18" charset="0"/>
                        </a:rPr>
                        <m:t>+30</m:t>
                      </m:r>
                    </m:oMath>
                  </m:oMathPara>
                </a14:m>
                <a:endParaRPr lang="en-US" sz="3200" kern="0" dirty="0" smtClean="0">
                  <a:latin typeface="Arial Rounded MT Bold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1506" y="5633832"/>
                <a:ext cx="4692037" cy="5693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V="1">
            <a:off x="6574846" y="2266641"/>
            <a:ext cx="4550354" cy="2552103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37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 build="p"/>
      <p:bldP spid="11" grpId="0" build="p"/>
      <p:bldP spid="12" grpId="0" build="p"/>
      <p:bldP spid="1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3929</TotalTime>
  <Words>488</Words>
  <Application>Microsoft Office PowerPoint</Application>
  <PresentationFormat>Widescreen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Arial Rounded MT Bold</vt:lpstr>
      <vt:lpstr>Calibri</vt:lpstr>
      <vt:lpstr>Cambria Math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Lance Petry</dc:creator>
  <cp:lastModifiedBy>1 Tech Support</cp:lastModifiedBy>
  <cp:revision>210</cp:revision>
  <cp:lastPrinted>2014-09-09T14:42:06Z</cp:lastPrinted>
  <dcterms:created xsi:type="dcterms:W3CDTF">2006-08-07T19:46:26Z</dcterms:created>
  <dcterms:modified xsi:type="dcterms:W3CDTF">2015-11-17T01:33:09Z</dcterms:modified>
</cp:coreProperties>
</file>